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588205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54355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233313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50773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3144768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109602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299883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53007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415668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34975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6B0385-9A10-4EAE-9460-1C125247381F}" type="datetimeFigureOut">
              <a:rPr kumimoji="1" lang="ja-JP" altLang="en-US" smtClean="0"/>
              <a:t>2021/1/16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138058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76B0385-9A10-4EAE-9460-1C125247381F}" type="datetimeFigureOut">
              <a:rPr kumimoji="1" lang="ja-JP" altLang="en-US" smtClean="0"/>
              <a:t>2021/1/16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CA1C994-32B8-4157-9B1F-00C2F62E2EF4}" type="slidenum">
              <a:rPr kumimoji="1" lang="ja-JP" altLang="en-US" smtClean="0"/>
              <a:t>‹#›</a:t>
            </a:fld>
            <a:endParaRPr kumimoji="1" lang="ja-JP" altLang="en-US"/>
          </a:p>
        </p:txBody>
      </p:sp>
    </p:spTree>
    <p:extLst>
      <p:ext uri="{BB962C8B-B14F-4D97-AF65-F5344CB8AC3E}">
        <p14:creationId xmlns:p14="http://schemas.microsoft.com/office/powerpoint/2010/main" val="808396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72008" y="323528"/>
            <a:ext cx="6741368" cy="3600401"/>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a:solidFill>
                <a:schemeClr val="accent6">
                  <a:lumMod val="75000"/>
                </a:schemeClr>
              </a:solidFill>
              <a:latin typeface="+mj-ea"/>
            </a:endParaRPr>
          </a:p>
        </p:txBody>
      </p:sp>
      <p:sp>
        <p:nvSpPr>
          <p:cNvPr id="7" name="角丸四角形 6"/>
          <p:cNvSpPr/>
          <p:nvPr/>
        </p:nvSpPr>
        <p:spPr>
          <a:xfrm>
            <a:off x="296652" y="827584"/>
            <a:ext cx="3096344" cy="151216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鳥に詳しくなろう！</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～みどりの杜と大沼で野鳥観察～</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endParaRPr lang="en-US" altLang="ja-JP" sz="1000" dirty="0" smtClean="0">
              <a:solidFill>
                <a:schemeClr val="tx1"/>
              </a:solidFill>
              <a:latin typeface="+mj-ea"/>
              <a:ea typeface="+mj-ea"/>
            </a:endParaRPr>
          </a:p>
          <a:p>
            <a:r>
              <a:rPr lang="ja-JP" altLang="en-US" sz="1000" dirty="0" smtClean="0">
                <a:solidFill>
                  <a:schemeClr val="tx1"/>
                </a:solidFill>
                <a:latin typeface="HGPｺﾞｼｯｸM" panose="020B0600000000000000" pitchFamily="50" charset="-128"/>
                <a:ea typeface="HGPｺﾞｼｯｸM" panose="020B0600000000000000" pitchFamily="50" charset="-128"/>
              </a:rPr>
              <a:t>朝夕の冷え込みが強くなってくるこの季節、みどりの杜のお隣の大沼には、とってもたくさんの冬の渡り鳥</a:t>
            </a:r>
            <a:r>
              <a:rPr lang="ja-JP" altLang="en-US" sz="1000" dirty="0">
                <a:solidFill>
                  <a:schemeClr val="tx1"/>
                </a:solidFill>
                <a:latin typeface="HGPｺﾞｼｯｸM" panose="020B0600000000000000" pitchFamily="50" charset="-128"/>
                <a:ea typeface="HGPｺﾞｼｯｸM" panose="020B0600000000000000" pitchFamily="50" charset="-128"/>
              </a:rPr>
              <a:t>が</a:t>
            </a:r>
            <a:r>
              <a:rPr lang="ja-JP" altLang="en-US" sz="1000" dirty="0" smtClean="0">
                <a:solidFill>
                  <a:schemeClr val="tx1"/>
                </a:solidFill>
                <a:latin typeface="HGPｺﾞｼｯｸM" panose="020B0600000000000000" pitchFamily="50" charset="-128"/>
                <a:ea typeface="HGPｺﾞｼｯｸM" panose="020B0600000000000000" pitchFamily="50" charset="-128"/>
              </a:rPr>
              <a:t>渡ってきます。渡り鳥たちを観察して、渡り鳥の一年の生活と日本の農業との繋がりについて楽しく学びましょう。また園内に生息する野鳥についても調べてみよう。</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dirty="0">
              <a:solidFill>
                <a:schemeClr val="accent6">
                  <a:lumMod val="75000"/>
                </a:schemeClr>
              </a:solidFill>
            </a:endParaRPr>
          </a:p>
        </p:txBody>
      </p:sp>
      <p:sp>
        <p:nvSpPr>
          <p:cNvPr id="9" name="正方形/長方形 8"/>
          <p:cNvSpPr/>
          <p:nvPr/>
        </p:nvSpPr>
        <p:spPr>
          <a:xfrm>
            <a:off x="72008" y="3972322"/>
            <a:ext cx="6741368" cy="3600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bg1"/>
                </a:solidFill>
                <a:latin typeface="HGPｺﾞｼｯｸM" panose="020B0600000000000000" pitchFamily="50" charset="-128"/>
                <a:ea typeface="HGPｺﾞｼｯｸM" panose="020B0600000000000000" pitchFamily="50" charset="-128"/>
              </a:rPr>
              <a:t>2021</a:t>
            </a:r>
            <a:r>
              <a:rPr kumimoji="1" lang="ja-JP" altLang="en-US" sz="1400" b="1" dirty="0" smtClean="0">
                <a:solidFill>
                  <a:schemeClr val="bg1"/>
                </a:solidFill>
                <a:latin typeface="HGPｺﾞｼｯｸM" panose="020B0600000000000000" pitchFamily="50" charset="-128"/>
                <a:ea typeface="HGPｺﾞｼｯｸM" panose="020B0600000000000000" pitchFamily="50" charset="-128"/>
              </a:rPr>
              <a:t>年</a:t>
            </a:r>
            <a:r>
              <a:rPr lang="en-US" altLang="ja-JP" sz="1400" b="1" dirty="0" smtClean="0">
                <a:solidFill>
                  <a:schemeClr val="bg1"/>
                </a:solidFill>
                <a:latin typeface="HGPｺﾞｼｯｸM" panose="020B0600000000000000" pitchFamily="50" charset="-128"/>
                <a:ea typeface="HGPｺﾞｼｯｸM" panose="020B0600000000000000" pitchFamily="50" charset="-128"/>
              </a:rPr>
              <a:t>1</a:t>
            </a:r>
            <a:r>
              <a:rPr kumimoji="1" lang="ja-JP" altLang="en-US" sz="1400" b="1" dirty="0" smtClean="0">
                <a:solidFill>
                  <a:schemeClr val="bg1"/>
                </a:solidFill>
                <a:latin typeface="HGPｺﾞｼｯｸM" panose="020B0600000000000000" pitchFamily="50" charset="-128"/>
                <a:ea typeface="HGPｺﾞｼｯｸM" panose="020B0600000000000000" pitchFamily="50" charset="-128"/>
              </a:rPr>
              <a:t>月～</a:t>
            </a:r>
            <a:r>
              <a:rPr lang="en-US" altLang="ja-JP" sz="1400" b="1" dirty="0" smtClean="0">
                <a:solidFill>
                  <a:schemeClr val="bg1"/>
                </a:solidFill>
                <a:latin typeface="HGPｺﾞｼｯｸM" panose="020B0600000000000000" pitchFamily="50" charset="-128"/>
                <a:ea typeface="HGPｺﾞｼｯｸM" panose="020B0600000000000000" pitchFamily="50" charset="-128"/>
              </a:rPr>
              <a:t>3</a:t>
            </a:r>
            <a:r>
              <a:rPr kumimoji="1" lang="ja-JP" altLang="en-US" sz="1400" b="1" dirty="0" smtClean="0">
                <a:solidFill>
                  <a:schemeClr val="bg1"/>
                </a:solidFill>
                <a:latin typeface="HGPｺﾞｼｯｸM" panose="020B0600000000000000" pitchFamily="50" charset="-128"/>
                <a:ea typeface="HGPｺﾞｼｯｸM" panose="020B0600000000000000" pitchFamily="50" charset="-128"/>
              </a:rPr>
              <a:t>月　</a:t>
            </a:r>
            <a:r>
              <a:rPr kumimoji="1" lang="ja-JP" altLang="en-US" sz="1400" b="1" dirty="0" err="1" smtClean="0">
                <a:solidFill>
                  <a:schemeClr val="bg1"/>
                </a:solidFill>
                <a:latin typeface="HGPｺﾞｼｯｸM" panose="020B0600000000000000" pitchFamily="50" charset="-128"/>
                <a:ea typeface="HGPｺﾞｼｯｸM" panose="020B0600000000000000" pitchFamily="50" charset="-128"/>
              </a:rPr>
              <a:t>むかっち</a:t>
            </a:r>
            <a:r>
              <a:rPr kumimoji="1" lang="ja-JP" altLang="en-US" sz="1400" b="1" dirty="0" smtClean="0">
                <a:solidFill>
                  <a:schemeClr val="bg1"/>
                </a:solidFill>
                <a:latin typeface="HGPｺﾞｼｯｸM" panose="020B0600000000000000" pitchFamily="50" charset="-128"/>
                <a:ea typeface="HGPｺﾞｼｯｸM" panose="020B0600000000000000" pitchFamily="50" charset="-128"/>
              </a:rPr>
              <a:t>博士の自然観察会日程</a:t>
            </a:r>
            <a:endParaRPr kumimoji="1" lang="ja-JP" altLang="en-US" sz="1400" b="1" dirty="0">
              <a:solidFill>
                <a:schemeClr val="bg1"/>
              </a:solidFill>
              <a:latin typeface="HGPｺﾞｼｯｸM" panose="020B0600000000000000" pitchFamily="50" charset="-128"/>
              <a:ea typeface="HGPｺﾞｼｯｸM" panose="020B0600000000000000" pitchFamily="50" charset="-128"/>
            </a:endParaRPr>
          </a:p>
        </p:txBody>
      </p:sp>
      <p:sp>
        <p:nvSpPr>
          <p:cNvPr id="15" name="角丸四角形 14"/>
          <p:cNvSpPr/>
          <p:nvPr/>
        </p:nvSpPr>
        <p:spPr>
          <a:xfrm>
            <a:off x="323900" y="431540"/>
            <a:ext cx="6264696" cy="3240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00" dirty="0" smtClean="0">
                <a:latin typeface="HGPｺﾞｼｯｸE" panose="020B0900000000000000" pitchFamily="50" charset="-128"/>
                <a:ea typeface="HGPｺﾞｼｯｸE" panose="020B0900000000000000" pitchFamily="50" charset="-128"/>
              </a:rPr>
              <a:t>☆観察会のテーマは</a:t>
            </a:r>
            <a:r>
              <a:rPr kumimoji="1" lang="en-US" altLang="ja-JP" sz="1700" dirty="0" smtClean="0">
                <a:latin typeface="HGPｺﾞｼｯｸE" panose="020B0900000000000000" pitchFamily="50" charset="-128"/>
                <a:ea typeface="HGPｺﾞｼｯｸE" panose="020B0900000000000000" pitchFamily="50" charset="-128"/>
              </a:rPr>
              <a:t>4</a:t>
            </a:r>
            <a:r>
              <a:rPr kumimoji="1" lang="ja-JP" altLang="en-US" sz="1700" dirty="0" smtClean="0">
                <a:latin typeface="HGPｺﾞｼｯｸE" panose="020B0900000000000000" pitchFamily="50" charset="-128"/>
                <a:ea typeface="HGPｺﾞｼｯｸE" panose="020B0900000000000000" pitchFamily="50" charset="-128"/>
              </a:rPr>
              <a:t>タイプあります☆</a:t>
            </a:r>
            <a:endParaRPr kumimoji="1" lang="ja-JP" altLang="en-US" sz="1700" dirty="0">
              <a:latin typeface="HGPｺﾞｼｯｸE" panose="020B0900000000000000" pitchFamily="50" charset="-128"/>
              <a:ea typeface="HGPｺﾞｼｯｸE" panose="020B0900000000000000" pitchFamily="50" charset="-128"/>
            </a:endParaRPr>
          </a:p>
        </p:txBody>
      </p:sp>
      <p:sp>
        <p:nvSpPr>
          <p:cNvPr id="16" name="正方形/長方形 15"/>
          <p:cNvSpPr/>
          <p:nvPr/>
        </p:nvSpPr>
        <p:spPr>
          <a:xfrm>
            <a:off x="332656" y="251520"/>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579759512"/>
              </p:ext>
            </p:extLst>
          </p:nvPr>
        </p:nvGraphicFramePr>
        <p:xfrm>
          <a:off x="70520" y="4332363"/>
          <a:ext cx="6742856" cy="4799896"/>
        </p:xfrm>
        <a:graphic>
          <a:graphicData uri="http://schemas.openxmlformats.org/drawingml/2006/table">
            <a:tbl>
              <a:tblPr firstRow="1" bandRow="1">
                <a:tableStyleId>{93296810-A885-4BE3-A3E7-6D5BEEA58F35}</a:tableStyleId>
              </a:tblPr>
              <a:tblGrid>
                <a:gridCol w="478160"/>
                <a:gridCol w="504056"/>
                <a:gridCol w="504056"/>
                <a:gridCol w="1872208"/>
                <a:gridCol w="3384376"/>
              </a:tblGrid>
              <a:tr h="304212">
                <a:tc>
                  <a:txBody>
                    <a:bodyPr/>
                    <a:lstStyle/>
                    <a:p>
                      <a:pPr algn="ctr"/>
                      <a:r>
                        <a:rPr kumimoji="1" lang="ja-JP" altLang="en-US" sz="1200" b="1" dirty="0" smtClean="0">
                          <a:latin typeface="HGPｺﾞｼｯｸM" panose="020B0600000000000000" pitchFamily="50" charset="-128"/>
                          <a:ea typeface="HGPｺﾞｼｯｸM" panose="020B0600000000000000" pitchFamily="50" charset="-128"/>
                        </a:rPr>
                        <a:t>月</a:t>
                      </a:r>
                      <a:endParaRPr kumimoji="1" lang="ja-JP" altLang="en-US" sz="1200" b="1" dirty="0">
                        <a:latin typeface="HGPｺﾞｼｯｸM" panose="020B0600000000000000" pitchFamily="50" charset="-128"/>
                        <a:ea typeface="HGPｺﾞｼｯｸM" panose="020B0600000000000000" pitchFamily="50" charset="-128"/>
                      </a:endParaRPr>
                    </a:p>
                  </a:txBody>
                  <a:tcPr anchor="ctr"/>
                </a:tc>
                <a:tc gridSpan="2">
                  <a:txBody>
                    <a:bodyPr/>
                    <a:lstStyle/>
                    <a:p>
                      <a:pPr algn="ctr"/>
                      <a:r>
                        <a:rPr kumimoji="1" lang="ja-JP" altLang="en-US" sz="1400" b="1" dirty="0" smtClean="0">
                          <a:latin typeface="HGPｺﾞｼｯｸM" panose="020B0600000000000000" pitchFamily="50" charset="-128"/>
                          <a:ea typeface="HGPｺﾞｼｯｸM" panose="020B0600000000000000" pitchFamily="50" charset="-128"/>
                        </a:rPr>
                        <a:t>日程</a:t>
                      </a:r>
                      <a:endParaRPr kumimoji="1" lang="ja-JP" altLang="en-US" sz="1400" b="1"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dirty="0"/>
                    </a:p>
                  </a:txBody>
                  <a:tcPr/>
                </a:tc>
                <a:tc>
                  <a:txBody>
                    <a:bodyPr/>
                    <a:lstStyle/>
                    <a:p>
                      <a:pPr algn="ctr"/>
                      <a:r>
                        <a:rPr kumimoji="1" lang="ja-JP" altLang="en-US" sz="1400" b="1" dirty="0" smtClean="0">
                          <a:solidFill>
                            <a:schemeClr val="bg1"/>
                          </a:solidFill>
                          <a:latin typeface="HGPｺﾞｼｯｸM" panose="020B0600000000000000" pitchFamily="50" charset="-128"/>
                          <a:ea typeface="HGPｺﾞｼｯｸM" panose="020B0600000000000000" pitchFamily="50" charset="-128"/>
                        </a:rPr>
                        <a:t>テーマ</a:t>
                      </a:r>
                      <a:endParaRPr kumimoji="1" lang="ja-JP" altLang="en-US" sz="1400" b="1" dirty="0">
                        <a:solidFill>
                          <a:schemeClr val="bg1"/>
                        </a:solidFill>
                        <a:latin typeface="HGPｺﾞｼｯｸM" panose="020B0600000000000000" pitchFamily="50" charset="-128"/>
                        <a:ea typeface="HGPｺﾞｼｯｸM" panose="020B0600000000000000" pitchFamily="50" charset="-128"/>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sz="1400" b="1" dirty="0" smtClean="0">
                          <a:latin typeface="HGPｺﾞｼｯｸM" panose="020B0600000000000000" pitchFamily="50" charset="-128"/>
                          <a:ea typeface="HGPｺﾞｼｯｸM" panose="020B0600000000000000" pitchFamily="50" charset="-128"/>
                        </a:rPr>
                        <a:t>活動内容</a:t>
                      </a:r>
                      <a:endParaRPr kumimoji="1" lang="ja-JP" altLang="en-US" sz="1400" b="1" dirty="0">
                        <a:latin typeface="HGPｺﾞｼｯｸM" panose="020B0600000000000000" pitchFamily="50" charset="-128"/>
                        <a:ea typeface="HGPｺﾞｼｯｸM" panose="020B0600000000000000" pitchFamily="50" charset="-128"/>
                      </a:endParaRPr>
                    </a:p>
                  </a:txBody>
                  <a:tcPr anchor="ctr">
                    <a:lnL w="12700" cap="flat" cmpd="sng" algn="ctr">
                      <a:solidFill>
                        <a:schemeClr val="bg1"/>
                      </a:solidFill>
                      <a:prstDash val="solid"/>
                      <a:round/>
                      <a:headEnd type="none" w="med" len="med"/>
                      <a:tailEnd type="none" w="med" len="med"/>
                    </a:lnL>
                  </a:tcPr>
                </a:tc>
              </a:tr>
              <a:tr h="365056">
                <a:tc rowSpan="4">
                  <a:txBody>
                    <a:bodyPr/>
                    <a:lstStyle/>
                    <a:p>
                      <a:r>
                        <a:rPr kumimoji="1" lang="en-US" altLang="ja-JP" sz="1400" b="1" dirty="0" smtClean="0">
                          <a:solidFill>
                            <a:schemeClr val="accent6">
                              <a:lumMod val="50000"/>
                            </a:schemeClr>
                          </a:solidFill>
                          <a:latin typeface="HGPｺﾞｼｯｸM" panose="020B0600000000000000" pitchFamily="50" charset="-128"/>
                          <a:ea typeface="HGPｺﾞｼｯｸM" panose="020B0600000000000000" pitchFamily="50" charset="-128"/>
                        </a:rPr>
                        <a:t>1</a:t>
                      </a:r>
                      <a:r>
                        <a:rPr kumimoji="1" lang="ja-JP" altLang="en-US" sz="1400" b="1" dirty="0" smtClean="0">
                          <a:solidFill>
                            <a:schemeClr val="accent6">
                              <a:lumMod val="50000"/>
                            </a:schemeClr>
                          </a:solidFill>
                          <a:latin typeface="HGPｺﾞｼｯｸM" panose="020B0600000000000000" pitchFamily="50" charset="-128"/>
                          <a:ea typeface="HGPｺﾞｼｯｸM" panose="020B0600000000000000" pitchFamily="50" charset="-128"/>
                        </a:rPr>
                        <a:t>月</a:t>
                      </a:r>
                      <a:endParaRPr kumimoji="1" lang="en-US" altLang="ja-JP" sz="1400" b="1"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endParaRPr kumimoji="1" lang="ja-JP" altLang="en-US"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marT="324000" anchor="ctr"/>
                </a:tc>
                <a:tc rowSpan="2">
                  <a:txBody>
                    <a:bodyPr/>
                    <a:lstStyle/>
                    <a:p>
                      <a:pPr algn="ctr"/>
                      <a:r>
                        <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rPr>
                        <a:t>9</a:t>
                      </a:r>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日</a:t>
                      </a:r>
                      <a:endPar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pPr algn="ctr"/>
                      <a:r>
                        <a:rPr kumimoji="1" lang="ja-JP" altLang="en-US" sz="1200" b="1" dirty="0" smtClean="0">
                          <a:solidFill>
                            <a:schemeClr val="accent6">
                              <a:lumMod val="50000"/>
                            </a:schemeClr>
                          </a:solidFill>
                          <a:latin typeface="HGPｺﾞｼｯｸM" panose="020B0600000000000000" pitchFamily="50" charset="-128"/>
                          <a:ea typeface="HGPｺﾞｼｯｸM" panose="020B0600000000000000" pitchFamily="50" charset="-128"/>
                        </a:rPr>
                        <a:t>（土）</a:t>
                      </a:r>
                      <a:endParaRPr kumimoji="1" lang="en-US" altLang="ja-JP" sz="1200" b="1" dirty="0" smtClean="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dirty="0" smtClean="0">
                          <a:solidFill>
                            <a:schemeClr val="accent6">
                              <a:lumMod val="50000"/>
                            </a:schemeClr>
                          </a:solidFill>
                          <a:latin typeface="HGPｺﾞｼｯｸM" panose="020B0600000000000000" pitchFamily="50" charset="-128"/>
                          <a:ea typeface="HGPｺﾞｼｯｸM" panose="020B0600000000000000" pitchFamily="50" charset="-128"/>
                        </a:rPr>
                        <a:t>午前</a:t>
                      </a:r>
                      <a:endParaRPr kumimoji="1" lang="ja-JP" altLang="en-US" sz="12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鳥に詳しくなろう！</a:t>
                      </a:r>
                      <a:endPar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～みどりの杜と大沼で野鳥観察～</a:t>
                      </a:r>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大沼で双眼鏡や望遠鏡を使って、渡り鳥を観察し、種類調べを行います。室内ワークでは写真を見て、種類を調べましょう。</a:t>
                      </a:r>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solidFill>
                            <a:schemeClr val="accent6">
                              <a:lumMod val="75000"/>
                            </a:schemeClr>
                          </a:solidFill>
                          <a:latin typeface="HGPｺﾞｼｯｸM" panose="020B0600000000000000" pitchFamily="50" charset="-128"/>
                          <a:ea typeface="HGPｺﾞｼｯｸM" panose="020B0600000000000000" pitchFamily="50" charset="-128"/>
                        </a:rPr>
                        <a:t>午後</a:t>
                      </a:r>
                      <a:endParaRPr kumimoji="1" lang="ja-JP" altLang="en-US" sz="12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冬越しの動物に詳しくなろう！</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～冬の昆虫・哺乳類調査～</a:t>
                      </a:r>
                      <a:endParaRPr kumimoji="1" lang="ja-JP" altLang="en-US" sz="9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800" dirty="0" smtClean="0">
                          <a:solidFill>
                            <a:schemeClr val="accent6">
                              <a:lumMod val="75000"/>
                            </a:schemeClr>
                          </a:solidFill>
                          <a:latin typeface="HGPｺﾞｼｯｸM" panose="020B0600000000000000" pitchFamily="50" charset="-128"/>
                          <a:ea typeface="HGPｺﾞｼｯｸM" panose="020B0600000000000000" pitchFamily="50" charset="-128"/>
                        </a:rPr>
                        <a:t>園内を散策し、動物のいそうな場所をさがし、昆虫を探し出して、種類を調べます。雪がある場合は足跡から哺乳類の種類や行動を推測してみましょう。</a:t>
                      </a:r>
                      <a:endParaRPr kumimoji="1" lang="ja-JP" altLang="en-US" sz="8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456319">
                <a:tc vMerge="1">
                  <a:txBody>
                    <a:bodyPr/>
                    <a:lstStyle/>
                    <a:p>
                      <a:endParaRPr kumimoji="1" lang="ja-JP" altLang="en-US"/>
                    </a:p>
                  </a:txBody>
                  <a:tcPr/>
                </a:tc>
                <a:tc rowSpan="2">
                  <a:txBody>
                    <a:bodyPr/>
                    <a:lstStyle/>
                    <a:p>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１７日</a:t>
                      </a:r>
                      <a:endPar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（日）</a:t>
                      </a:r>
                      <a:endParaRPr kumimoji="1" lang="ja-JP" altLang="en-US" sz="1050" b="1"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dirty="0" smtClean="0">
                          <a:solidFill>
                            <a:schemeClr val="accent6">
                              <a:lumMod val="50000"/>
                            </a:schemeClr>
                          </a:solidFill>
                          <a:latin typeface="HGPｺﾞｼｯｸM" panose="020B0600000000000000" pitchFamily="50" charset="-128"/>
                          <a:ea typeface="HGPｺﾞｼｯｸM" panose="020B0600000000000000" pitchFamily="50" charset="-128"/>
                        </a:rPr>
                        <a:t>午前</a:t>
                      </a:r>
                      <a:endParaRPr kumimoji="1" lang="ja-JP" altLang="en-US" sz="12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b="0" i="0" kern="1200" dirty="0" smtClean="0">
                          <a:solidFill>
                            <a:schemeClr val="accent6">
                              <a:lumMod val="50000"/>
                            </a:schemeClr>
                          </a:solidFill>
                          <a:effectLst/>
                          <a:latin typeface="HGPｺﾞｼｯｸM" panose="020B0600000000000000" pitchFamily="50" charset="-128"/>
                          <a:ea typeface="HGPｺﾞｼｯｸM" panose="020B0600000000000000" pitchFamily="50" charset="-128"/>
                          <a:cs typeface="+mn-cs"/>
                        </a:rPr>
                        <a:t>モズの「はやにえ」を一緒に調査してみよう！～みどりの杜で野鳥観察～</a:t>
                      </a:r>
                      <a:endParaRPr kumimoji="1" lang="en-US" altLang="ja-JP" sz="800" b="0" i="0" kern="1200" dirty="0" smtClean="0">
                        <a:solidFill>
                          <a:schemeClr val="accent6">
                            <a:lumMod val="50000"/>
                          </a:schemeClr>
                        </a:solidFill>
                        <a:effectLst/>
                        <a:latin typeface="HGPｺﾞｼｯｸM" panose="020B0600000000000000" pitchFamily="50" charset="-128"/>
                        <a:ea typeface="HGPｺﾞｼｯｸM" panose="020B0600000000000000" pitchFamily="50" charset="-128"/>
                        <a:cs typeface="+mn-cs"/>
                      </a:endParaRPr>
                    </a:p>
                    <a:p>
                      <a:endParaRPr kumimoji="1" lang="en-US" altLang="ja-JP" sz="900" b="0" i="0" kern="1200" dirty="0" smtClean="0">
                        <a:solidFill>
                          <a:schemeClr val="accent6">
                            <a:lumMod val="50000"/>
                          </a:schemeClr>
                        </a:solidFill>
                        <a:effectLst/>
                        <a:latin typeface="HGPｺﾞｼｯｸM" panose="020B0600000000000000" pitchFamily="50" charset="-128"/>
                        <a:ea typeface="HGPｺﾞｼｯｸM" panose="020B0600000000000000" pitchFamily="50" charset="-128"/>
                        <a:cs typeface="+mn-cs"/>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800" dirty="0" smtClean="0">
                          <a:solidFill>
                            <a:schemeClr val="accent6">
                              <a:lumMod val="50000"/>
                            </a:schemeClr>
                          </a:solidFill>
                          <a:latin typeface="HGPｺﾞｼｯｸM" panose="020B0600000000000000" pitchFamily="50" charset="-128"/>
                          <a:ea typeface="HGPｺﾞｼｯｸM" panose="020B0600000000000000" pitchFamily="50" charset="-128"/>
                        </a:rPr>
                        <a:t>農村でよく見られる小鳥モズは、餌を木の枝などに刺して保存する行動を取り、この刺された餌は</a:t>
                      </a:r>
                      <a:r>
                        <a:rPr kumimoji="1" lang="en-US" altLang="ja-JP" sz="800" dirty="0" smtClean="0">
                          <a:solidFill>
                            <a:schemeClr val="accent6">
                              <a:lumMod val="50000"/>
                            </a:schemeClr>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accent6">
                              <a:lumMod val="50000"/>
                            </a:schemeClr>
                          </a:solidFill>
                          <a:latin typeface="HGPｺﾞｼｯｸM" panose="020B0600000000000000" pitchFamily="50" charset="-128"/>
                          <a:ea typeface="HGPｺﾞｼｯｸM" panose="020B0600000000000000" pitchFamily="50" charset="-128"/>
                        </a:rPr>
                        <a:t>はやにえ</a:t>
                      </a:r>
                      <a:r>
                        <a:rPr kumimoji="1" lang="en-US" altLang="ja-JP" sz="800" dirty="0" smtClean="0">
                          <a:solidFill>
                            <a:schemeClr val="accent6">
                              <a:lumMod val="50000"/>
                            </a:schemeClr>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accent6">
                              <a:lumMod val="50000"/>
                            </a:schemeClr>
                          </a:solidFill>
                          <a:latin typeface="HGPｺﾞｼｯｸM" panose="020B0600000000000000" pitchFamily="50" charset="-128"/>
                          <a:ea typeface="HGPｺﾞｼｯｸM" panose="020B0600000000000000" pitchFamily="50" charset="-128"/>
                        </a:rPr>
                        <a:t>と呼ばれています。モズがどういうものを食べているか、はやにえを、一緒に調査してみましょう！</a:t>
                      </a:r>
                      <a:endParaRPr kumimoji="1" lang="ja-JP" altLang="en-US" sz="7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solidFill>
                            <a:schemeClr val="accent6">
                              <a:lumMod val="75000"/>
                            </a:schemeClr>
                          </a:solidFill>
                          <a:latin typeface="HGPｺﾞｼｯｸM" panose="020B0600000000000000" pitchFamily="50" charset="-128"/>
                          <a:ea typeface="HGPｺﾞｼｯｸM" panose="020B0600000000000000" pitchFamily="50" charset="-128"/>
                        </a:rPr>
                        <a:t>午後</a:t>
                      </a:r>
                      <a:endParaRPr kumimoji="1" lang="ja-JP" altLang="en-US" sz="12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植物に詳しくなろう！</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～押し花アートと植物探索～</a:t>
                      </a:r>
                      <a:endParaRPr kumimoji="1" lang="ja-JP" altLang="en-US" sz="9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冬の草花の押し花を使って、バッジと押し葉絵を作ります。使った花を園内で探しだして、じっくり観察しましょう。</a:t>
                      </a:r>
                      <a:endParaRPr kumimoji="1" lang="ja-JP" altLang="en-US" sz="9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rowSpan="4">
                  <a:txBody>
                    <a:bodyPr/>
                    <a:lstStyle/>
                    <a:p>
                      <a:r>
                        <a:rPr kumimoji="1" lang="en-US" altLang="ja-JP" sz="1400" b="1" dirty="0" smtClean="0">
                          <a:solidFill>
                            <a:schemeClr val="accent6">
                              <a:lumMod val="50000"/>
                            </a:schemeClr>
                          </a:solidFill>
                          <a:latin typeface="HGPｺﾞｼｯｸM" panose="020B0600000000000000" pitchFamily="50" charset="-128"/>
                          <a:ea typeface="HGPｺﾞｼｯｸM" panose="020B0600000000000000" pitchFamily="50" charset="-128"/>
                        </a:rPr>
                        <a:t>2</a:t>
                      </a:r>
                      <a:r>
                        <a:rPr kumimoji="1" lang="ja-JP" altLang="en-US" sz="1400" b="1" dirty="0" smtClean="0">
                          <a:solidFill>
                            <a:schemeClr val="accent6">
                              <a:lumMod val="50000"/>
                            </a:schemeClr>
                          </a:solidFill>
                          <a:latin typeface="HGPｺﾞｼｯｸM" panose="020B0600000000000000" pitchFamily="50" charset="-128"/>
                          <a:ea typeface="HGPｺﾞｼｯｸM" panose="020B0600000000000000" pitchFamily="50" charset="-128"/>
                        </a:rPr>
                        <a:t>月</a:t>
                      </a:r>
                      <a:endParaRPr kumimoji="1" lang="ja-JP" altLang="en-US" sz="1400" b="1"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rowSpan="2">
                  <a:txBody>
                    <a:bodyPr/>
                    <a:lstStyle/>
                    <a:p>
                      <a:r>
                        <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rPr>
                        <a:t>13</a:t>
                      </a:r>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日（土）</a:t>
                      </a:r>
                      <a:endPar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dirty="0" smtClean="0">
                          <a:solidFill>
                            <a:schemeClr val="accent6">
                              <a:lumMod val="50000"/>
                            </a:schemeClr>
                          </a:solidFill>
                          <a:latin typeface="HGPｺﾞｼｯｸM" panose="020B0600000000000000" pitchFamily="50" charset="-128"/>
                          <a:ea typeface="HGPｺﾞｼｯｸM" panose="020B0600000000000000" pitchFamily="50" charset="-128"/>
                        </a:rPr>
                        <a:t>午前</a:t>
                      </a:r>
                      <a:endParaRPr kumimoji="1" lang="ja-JP" altLang="en-US" sz="12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smtClean="0">
                          <a:solidFill>
                            <a:schemeClr val="accent6">
                              <a:lumMod val="50000"/>
                            </a:schemeClr>
                          </a:solidFill>
                          <a:latin typeface="HGPｺﾞｼｯｸM" panose="020B0600000000000000" pitchFamily="50" charset="-128"/>
                          <a:ea typeface="HGPｺﾞｼｯｸM" panose="020B0600000000000000" pitchFamily="50" charset="-128"/>
                        </a:rPr>
                        <a:t>モズの「はやにえ」を一緒に調査してみよう！～みどりの杜で野鳥観察～</a:t>
                      </a: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accent6">
                              <a:lumMod val="50000"/>
                            </a:schemeClr>
                          </a:solidFill>
                          <a:latin typeface="HGPｺﾞｼｯｸM" panose="020B0600000000000000" pitchFamily="50" charset="-128"/>
                          <a:ea typeface="HGPｺﾞｼｯｸM" panose="020B0600000000000000" pitchFamily="50" charset="-128"/>
                        </a:rPr>
                        <a:t>※</a:t>
                      </a:r>
                      <a:r>
                        <a:rPr kumimoji="1" lang="en-US" altLang="ja-JP" sz="800" dirty="0" smtClean="0">
                          <a:solidFill>
                            <a:schemeClr val="accent6">
                              <a:lumMod val="50000"/>
                            </a:schemeClr>
                          </a:solidFill>
                          <a:latin typeface="HGPｺﾞｼｯｸM" panose="020B0600000000000000" pitchFamily="50" charset="-128"/>
                          <a:ea typeface="HGPｺﾞｼｯｸM" panose="020B0600000000000000" pitchFamily="50" charset="-128"/>
                        </a:rPr>
                        <a:t>1/17</a:t>
                      </a:r>
                      <a:r>
                        <a:rPr kumimoji="1" lang="ja-JP" altLang="en-US" sz="800" dirty="0" smtClean="0">
                          <a:solidFill>
                            <a:schemeClr val="accent6">
                              <a:lumMod val="50000"/>
                            </a:schemeClr>
                          </a:solidFill>
                          <a:latin typeface="HGPｺﾞｼｯｸM" panose="020B0600000000000000" pitchFamily="50" charset="-128"/>
                          <a:ea typeface="HGPｺﾞｼｯｸM" panose="020B0600000000000000" pitchFamily="50" charset="-128"/>
                        </a:rPr>
                        <a:t>（日）</a:t>
                      </a:r>
                      <a:r>
                        <a:rPr kumimoji="1" lang="ja-JP" altLang="en-US" sz="800" dirty="0" smtClean="0">
                          <a:solidFill>
                            <a:schemeClr val="accent6">
                              <a:lumMod val="50000"/>
                            </a:schemeClr>
                          </a:solidFill>
                          <a:latin typeface="HGPｺﾞｼｯｸM" panose="020B0600000000000000" pitchFamily="50" charset="-128"/>
                          <a:ea typeface="HGPｺﾞｼｯｸM" panose="020B0600000000000000" pitchFamily="50" charset="-128"/>
                        </a:rPr>
                        <a:t>午前と同じ</a:t>
                      </a:r>
                    </a:p>
                    <a:p>
                      <a:endParaRPr kumimoji="1" lang="ja-JP" altLang="en-US" sz="8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a:p>
                  </a:txBody>
                  <a:tcPr/>
                </a:tc>
                <a:tc vMerge="1">
                  <a:txBody>
                    <a:bodyPr/>
                    <a:lstStyle/>
                    <a:p>
                      <a:endParaRPr kumimoji="1" lang="ja-JP" altLang="en-US" dirty="0"/>
                    </a:p>
                  </a:txBody>
                  <a:tcPr/>
                </a:tc>
                <a:tc>
                  <a:txBody>
                    <a:bodyPr/>
                    <a:lstStyle/>
                    <a:p>
                      <a:pPr algn="ctr"/>
                      <a:r>
                        <a:rPr kumimoji="1" lang="ja-JP" altLang="en-US" sz="1200" dirty="0" smtClean="0">
                          <a:solidFill>
                            <a:schemeClr val="accent6">
                              <a:lumMod val="75000"/>
                            </a:schemeClr>
                          </a:solidFill>
                          <a:latin typeface="HGPｺﾞｼｯｸM" panose="020B0600000000000000" pitchFamily="50" charset="-128"/>
                          <a:ea typeface="HGPｺﾞｼｯｸM" panose="020B0600000000000000" pitchFamily="50" charset="-128"/>
                        </a:rPr>
                        <a:t>午後</a:t>
                      </a:r>
                      <a:endParaRPr kumimoji="1" lang="ja-JP" altLang="en-US" sz="12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冬越しの動物に詳しくなろう！</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～冬の昆虫・哺乳類調査～</a:t>
                      </a: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rPr>
                        <a:t>※1/9</a:t>
                      </a:r>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（土）午後と同じ</a:t>
                      </a:r>
                    </a:p>
                    <a:p>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dirty="0"/>
                    </a:p>
                  </a:txBody>
                  <a:tcPr/>
                </a:tc>
                <a:tc rowSpan="2">
                  <a:txBody>
                    <a:bodyPr/>
                    <a:lstStyle/>
                    <a:p>
                      <a:r>
                        <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rPr>
                        <a:t>21</a:t>
                      </a:r>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日（日）</a:t>
                      </a:r>
                      <a:endParaRPr kumimoji="1" lang="ja-JP" altLang="en-US" sz="1050" b="1"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dirty="0" smtClean="0">
                          <a:solidFill>
                            <a:schemeClr val="accent6">
                              <a:lumMod val="50000"/>
                            </a:schemeClr>
                          </a:solidFill>
                          <a:latin typeface="HGPｺﾞｼｯｸM" panose="020B0600000000000000" pitchFamily="50" charset="-128"/>
                          <a:ea typeface="HGPｺﾞｼｯｸM" panose="020B0600000000000000" pitchFamily="50" charset="-128"/>
                        </a:rPr>
                        <a:t>午前</a:t>
                      </a:r>
                      <a:endParaRPr kumimoji="1" lang="ja-JP" altLang="en-US" sz="12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鳥に詳しくなろう！</a:t>
                      </a:r>
                      <a:endPar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～みどりの杜と大沼で野鳥観察～</a:t>
                      </a: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rPr>
                        <a:t>※1/9</a:t>
                      </a:r>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（土）午前と同じ</a:t>
                      </a:r>
                    </a:p>
                    <a:p>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solidFill>
                            <a:schemeClr val="accent6">
                              <a:lumMod val="75000"/>
                            </a:schemeClr>
                          </a:solidFill>
                          <a:latin typeface="HGPｺﾞｼｯｸM" panose="020B0600000000000000" pitchFamily="50" charset="-128"/>
                          <a:ea typeface="HGPｺﾞｼｯｸM" panose="020B0600000000000000" pitchFamily="50" charset="-128"/>
                        </a:rPr>
                        <a:t>午後</a:t>
                      </a:r>
                      <a:endParaRPr kumimoji="1" lang="ja-JP" altLang="en-US" sz="12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植物に詳しくなろう！</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～押し花アートと植物探索～</a:t>
                      </a: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rPr>
                        <a:t>※1/17</a:t>
                      </a:r>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（日）午後と同じ</a:t>
                      </a:r>
                    </a:p>
                    <a:p>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rowSpan="4">
                  <a:txBody>
                    <a:bodyPr/>
                    <a:lstStyle/>
                    <a:p>
                      <a:r>
                        <a:rPr kumimoji="1" lang="en-US" altLang="ja-JP" sz="1400" b="1" dirty="0" smtClean="0">
                          <a:solidFill>
                            <a:schemeClr val="accent6">
                              <a:lumMod val="50000"/>
                            </a:schemeClr>
                          </a:solidFill>
                          <a:latin typeface="HGPｺﾞｼｯｸM" panose="020B0600000000000000" pitchFamily="50" charset="-128"/>
                          <a:ea typeface="HGPｺﾞｼｯｸM" panose="020B0600000000000000" pitchFamily="50" charset="-128"/>
                        </a:rPr>
                        <a:t>3</a:t>
                      </a:r>
                      <a:r>
                        <a:rPr kumimoji="1" lang="ja-JP" altLang="en-US" sz="1400" b="1" dirty="0" smtClean="0">
                          <a:solidFill>
                            <a:schemeClr val="accent6">
                              <a:lumMod val="50000"/>
                            </a:schemeClr>
                          </a:solidFill>
                          <a:latin typeface="HGPｺﾞｼｯｸM" panose="020B0600000000000000" pitchFamily="50" charset="-128"/>
                          <a:ea typeface="HGPｺﾞｼｯｸM" panose="020B0600000000000000" pitchFamily="50" charset="-128"/>
                        </a:rPr>
                        <a:t>月</a:t>
                      </a:r>
                      <a:endParaRPr kumimoji="1" lang="ja-JP" altLang="en-US" sz="1400" b="1"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rowSpan="2">
                  <a:txBody>
                    <a:bodyPr/>
                    <a:lstStyle/>
                    <a:p>
                      <a:r>
                        <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rPr>
                        <a:t>13</a:t>
                      </a:r>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日（土）</a:t>
                      </a:r>
                      <a:endParaRPr kumimoji="1" lang="ja-JP" altLang="en-US" sz="1050" b="1"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dirty="0" smtClean="0">
                          <a:solidFill>
                            <a:schemeClr val="accent6">
                              <a:lumMod val="50000"/>
                            </a:schemeClr>
                          </a:solidFill>
                          <a:latin typeface="HGPｺﾞｼｯｸM" panose="020B0600000000000000" pitchFamily="50" charset="-128"/>
                          <a:ea typeface="HGPｺﾞｼｯｸM" panose="020B0600000000000000" pitchFamily="50" charset="-128"/>
                        </a:rPr>
                        <a:t>午前</a:t>
                      </a:r>
                      <a:endParaRPr kumimoji="1" lang="ja-JP" altLang="en-US" sz="12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鳥に詳しくなろう！</a:t>
                      </a:r>
                      <a:endPar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～みどりの杜と大沼で野鳥観察～</a:t>
                      </a: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rPr>
                        <a:t>※1/9</a:t>
                      </a:r>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（土）午前と同じ</a:t>
                      </a:r>
                    </a:p>
                    <a:p>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solidFill>
                            <a:schemeClr val="accent6">
                              <a:lumMod val="75000"/>
                            </a:schemeClr>
                          </a:solidFill>
                          <a:latin typeface="HGPｺﾞｼｯｸM" panose="020B0600000000000000" pitchFamily="50" charset="-128"/>
                          <a:ea typeface="HGPｺﾞｼｯｸM" panose="020B0600000000000000" pitchFamily="50" charset="-128"/>
                        </a:rPr>
                        <a:t>午後</a:t>
                      </a:r>
                      <a:endParaRPr kumimoji="1" lang="ja-JP" altLang="en-US" sz="12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冬越しの動物に詳しくなろう！</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～冬の昆虫・哺乳類調査～</a:t>
                      </a: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rPr>
                        <a:t>※1/9</a:t>
                      </a:r>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（土）午後と同じ</a:t>
                      </a:r>
                    </a:p>
                    <a:p>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dirty="0"/>
                    </a:p>
                  </a:txBody>
                  <a:tcPr/>
                </a:tc>
                <a:tc rowSpan="2">
                  <a:txBody>
                    <a:bodyPr/>
                    <a:lstStyle/>
                    <a:p>
                      <a:r>
                        <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rPr>
                        <a:t>21</a:t>
                      </a:r>
                      <a:r>
                        <a:rPr kumimoji="1" lang="ja-JP" altLang="en-US" sz="1050" b="1" dirty="0" smtClean="0">
                          <a:solidFill>
                            <a:schemeClr val="accent6">
                              <a:lumMod val="50000"/>
                            </a:schemeClr>
                          </a:solidFill>
                          <a:latin typeface="HGPｺﾞｼｯｸM" panose="020B0600000000000000" pitchFamily="50" charset="-128"/>
                          <a:ea typeface="HGPｺﾞｼｯｸM" panose="020B0600000000000000" pitchFamily="50" charset="-128"/>
                        </a:rPr>
                        <a:t>日（日）</a:t>
                      </a:r>
                      <a:endParaRPr kumimoji="1" lang="en-US" altLang="ja-JP" sz="1050" b="1" dirty="0" smtClean="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dirty="0" smtClean="0">
                          <a:solidFill>
                            <a:schemeClr val="accent6">
                              <a:lumMod val="50000"/>
                            </a:schemeClr>
                          </a:solidFill>
                          <a:latin typeface="HGPｺﾞｼｯｸM" panose="020B0600000000000000" pitchFamily="50" charset="-128"/>
                          <a:ea typeface="HGPｺﾞｼｯｸM" panose="020B0600000000000000" pitchFamily="50" charset="-128"/>
                        </a:rPr>
                        <a:t>午前</a:t>
                      </a:r>
                      <a:endParaRPr kumimoji="1" lang="ja-JP" altLang="en-US" sz="12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昆虫を調査してみよう！</a:t>
                      </a:r>
                      <a:endPar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～春の昆虫観察～</a:t>
                      </a:r>
                      <a:endParaRPr kumimoji="1" lang="en-US" altLang="ja-JP" sz="900" dirty="0" smtClean="0">
                        <a:solidFill>
                          <a:schemeClr val="accent6">
                            <a:lumMod val="50000"/>
                          </a:schemeClr>
                        </a:solidFill>
                        <a:latin typeface="HGPｺﾞｼｯｸM" panose="020B0600000000000000" pitchFamily="50" charset="-128"/>
                        <a:ea typeface="HGPｺﾞｼｯｸM" panose="020B0600000000000000"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accent6">
                              <a:lumMod val="50000"/>
                            </a:schemeClr>
                          </a:solidFill>
                          <a:latin typeface="HGPｺﾞｼｯｸM" panose="020B0600000000000000" pitchFamily="50" charset="-128"/>
                          <a:ea typeface="HGPｺﾞｼｯｸM" panose="020B0600000000000000" pitchFamily="50" charset="-128"/>
                        </a:rPr>
                        <a:t>内容の詳細は決まり次第掲載いたします。</a:t>
                      </a:r>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r h="365056">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ja-JP" altLang="en-US" sz="1200" dirty="0" smtClean="0">
                          <a:solidFill>
                            <a:schemeClr val="accent6">
                              <a:lumMod val="75000"/>
                            </a:schemeClr>
                          </a:solidFill>
                          <a:latin typeface="HGPｺﾞｼｯｸM" panose="020B0600000000000000" pitchFamily="50" charset="-128"/>
                          <a:ea typeface="HGPｺﾞｼｯｸM" panose="020B0600000000000000" pitchFamily="50" charset="-128"/>
                        </a:rPr>
                        <a:t>午後</a:t>
                      </a:r>
                      <a:endParaRPr kumimoji="1" lang="ja-JP" altLang="en-US" sz="1200" dirty="0">
                        <a:solidFill>
                          <a:schemeClr val="accent6">
                            <a:lumMod val="75000"/>
                          </a:schemeClr>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植物に詳しくなろう！</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～押し花アートと植物探索～</a:t>
                      </a:r>
                      <a:endPar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endParaRPr>
                    </a:p>
                  </a:txBody>
                  <a:tcP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accent6">
                              <a:lumMod val="75000"/>
                            </a:schemeClr>
                          </a:solidFill>
                          <a:latin typeface="HGPｺﾞｼｯｸM" panose="020B0600000000000000" pitchFamily="50" charset="-128"/>
                          <a:ea typeface="HGPｺﾞｼｯｸM" panose="020B0600000000000000" pitchFamily="50" charset="-128"/>
                        </a:rPr>
                        <a:t>※1/17</a:t>
                      </a:r>
                      <a:r>
                        <a:rPr kumimoji="1" lang="ja-JP" altLang="en-US" sz="900" dirty="0" smtClean="0">
                          <a:solidFill>
                            <a:schemeClr val="accent6">
                              <a:lumMod val="75000"/>
                            </a:schemeClr>
                          </a:solidFill>
                          <a:latin typeface="HGPｺﾞｼｯｸM" panose="020B0600000000000000" pitchFamily="50" charset="-128"/>
                          <a:ea typeface="HGPｺﾞｼｯｸM" panose="020B0600000000000000" pitchFamily="50" charset="-128"/>
                        </a:rPr>
                        <a:t>（日）午後と同じ</a:t>
                      </a:r>
                    </a:p>
                    <a:p>
                      <a:endParaRPr kumimoji="1" lang="ja-JP" altLang="en-US" sz="900" dirty="0">
                        <a:solidFill>
                          <a:schemeClr val="accent6">
                            <a:lumMod val="50000"/>
                          </a:schemeClr>
                        </a:solidFill>
                        <a:latin typeface="HGPｺﾞｼｯｸM" panose="020B0600000000000000" pitchFamily="50" charset="-128"/>
                        <a:ea typeface="HGPｺﾞｼｯｸM" panose="020B0600000000000000" pitchFamily="50" charset="-128"/>
                      </a:endParaRPr>
                    </a:p>
                  </a:txBody>
                  <a:tcPr>
                    <a:lnL w="12700" cap="flat" cmpd="sng" algn="ctr">
                      <a:solidFill>
                        <a:schemeClr val="bg1"/>
                      </a:solidFill>
                      <a:prstDash val="solid"/>
                      <a:round/>
                      <a:headEnd type="none" w="med" len="med"/>
                      <a:tailEnd type="none" w="med" len="med"/>
                    </a:lnL>
                  </a:tcPr>
                </a:tc>
              </a:tr>
            </a:tbl>
          </a:graphicData>
        </a:graphic>
      </p:graphicFrame>
      <p:sp>
        <p:nvSpPr>
          <p:cNvPr id="14" name="角丸四角形 13"/>
          <p:cNvSpPr/>
          <p:nvPr/>
        </p:nvSpPr>
        <p:spPr>
          <a:xfrm>
            <a:off x="3465004" y="827584"/>
            <a:ext cx="3096344" cy="151216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冬越しの動物に詳しくなろう！</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冬</a:t>
            </a: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の昆虫・哺乳類調査～</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1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13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13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900" dirty="0" smtClean="0">
              <a:solidFill>
                <a:schemeClr val="tx1"/>
              </a:solidFill>
              <a:latin typeface="+mj-ea"/>
              <a:ea typeface="+mj-ea"/>
            </a:endParaRPr>
          </a:p>
          <a:p>
            <a:pPr algn="ctr"/>
            <a:endParaRPr kumimoji="1" lang="ja-JP" altLang="en-US" dirty="0">
              <a:solidFill>
                <a:schemeClr val="accent6">
                  <a:lumMod val="75000"/>
                </a:schemeClr>
              </a:solidFill>
            </a:endParaRPr>
          </a:p>
        </p:txBody>
      </p:sp>
      <p:sp>
        <p:nvSpPr>
          <p:cNvPr id="17" name="角丸四角形 16"/>
          <p:cNvSpPr/>
          <p:nvPr/>
        </p:nvSpPr>
        <p:spPr>
          <a:xfrm>
            <a:off x="310598" y="2411760"/>
            <a:ext cx="3096344" cy="151216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植物に詳しくなろう！</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～押し花アートと植物探索～</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1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endParaRPr lang="en-US" altLang="ja-JP" sz="800" dirty="0" smtClean="0">
              <a:solidFill>
                <a:schemeClr val="tx1"/>
              </a:solidFill>
              <a:latin typeface="+mj-ea"/>
              <a:ea typeface="+mj-ea"/>
            </a:endParaRPr>
          </a:p>
          <a:p>
            <a:pPr algn="ctr"/>
            <a:endParaRPr kumimoji="1" lang="ja-JP" altLang="en-US" dirty="0">
              <a:solidFill>
                <a:schemeClr val="accent6">
                  <a:lumMod val="75000"/>
                </a:schemeClr>
              </a:solidFill>
            </a:endParaRPr>
          </a:p>
        </p:txBody>
      </p:sp>
      <p:sp>
        <p:nvSpPr>
          <p:cNvPr id="18" name="角丸四角形 17"/>
          <p:cNvSpPr/>
          <p:nvPr/>
        </p:nvSpPr>
        <p:spPr>
          <a:xfrm>
            <a:off x="3465004" y="2411760"/>
            <a:ext cx="3096344" cy="151216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lvl="1"/>
            <a:r>
              <a:rPr lang="ja-JP" altLang="en-US" sz="1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　鳥に詳しくなろう！</a:t>
            </a:r>
            <a:endParaRPr lang="en-US" altLang="ja-JP"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r>
              <a:rPr kumimoji="1" lang="ja-JP" altLang="en-US" sz="1400" dirty="0" smtClean="0">
                <a:solidFill>
                  <a:schemeClr val="accent6">
                    <a:lumMod val="75000"/>
                  </a:schemeClr>
                </a:solidFill>
                <a:latin typeface="HGP創英角ｺﾞｼｯｸUB" panose="020B0900000000000000" pitchFamily="50" charset="-128"/>
                <a:ea typeface="HGP創英角ｺﾞｼｯｸUB" panose="020B0900000000000000" pitchFamily="50" charset="-128"/>
              </a:rPr>
              <a:t>～農村の春の野鳥観察～</a:t>
            </a:r>
            <a:endParaRPr lang="en-US" altLang="ja-JP" sz="1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a:p>
            <a:pPr algn="ctr"/>
            <a:endParaRPr kumimoji="1" lang="en-US" altLang="ja-JP" sz="1600" dirty="0">
              <a:solidFill>
                <a:schemeClr val="accent6">
                  <a:lumMod val="75000"/>
                </a:schemeClr>
              </a:solidFill>
            </a:endParaRPr>
          </a:p>
          <a:p>
            <a:pPr algn="ctr"/>
            <a:endParaRPr lang="en-US" altLang="ja-JP" dirty="0">
              <a:solidFill>
                <a:schemeClr val="accent6">
                  <a:lumMod val="75000"/>
                </a:schemeClr>
              </a:solidFill>
            </a:endParaRPr>
          </a:p>
          <a:p>
            <a:pPr algn="ctr"/>
            <a:endParaRPr kumimoji="1" lang="en-US" altLang="ja-JP" dirty="0">
              <a:solidFill>
                <a:schemeClr val="accent6">
                  <a:lumMod val="75000"/>
                </a:schemeClr>
              </a:solidFill>
            </a:endParaRPr>
          </a:p>
          <a:p>
            <a:pPr algn="ctr"/>
            <a:endParaRPr kumimoji="1" lang="en-US" altLang="ja-JP" dirty="0" smtClean="0">
              <a:solidFill>
                <a:schemeClr val="accent6">
                  <a:lumMod val="75000"/>
                </a:schemeClr>
              </a:solidFill>
            </a:endParaRPr>
          </a:p>
        </p:txBody>
      </p:sp>
      <p:sp>
        <p:nvSpPr>
          <p:cNvPr id="11" name="正方形/長方形 10"/>
          <p:cNvSpPr/>
          <p:nvPr/>
        </p:nvSpPr>
        <p:spPr>
          <a:xfrm>
            <a:off x="6525344" y="1259632"/>
            <a:ext cx="28083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528392" y="1344414"/>
            <a:ext cx="3068960" cy="923330"/>
          </a:xfrm>
          <a:prstGeom prst="rect">
            <a:avLst/>
          </a:prstGeom>
        </p:spPr>
        <p:txBody>
          <a:bodyPr wrap="square">
            <a:spAutoFit/>
          </a:bodyPr>
          <a:lstStyle/>
          <a:p>
            <a:r>
              <a:rPr lang="ja-JP" altLang="en-US" sz="900" dirty="0">
                <a:latin typeface="HGPｺﾞｼｯｸM" panose="020B0600000000000000" pitchFamily="50" charset="-128"/>
                <a:ea typeface="HGPｺﾞｼｯｸM" panose="020B0600000000000000" pitchFamily="50" charset="-128"/>
              </a:rPr>
              <a:t>朝夕の冷え込みが強くなってくるこの季節、虫たちは落ち葉の下にもぐったり、木の隙間に入ったり</a:t>
            </a:r>
            <a:r>
              <a:rPr lang="ja-JP" altLang="en-US" sz="900" dirty="0" smtClean="0">
                <a:latin typeface="HGPｺﾞｼｯｸM" panose="020B0600000000000000" pitchFamily="50" charset="-128"/>
                <a:ea typeface="HGPｺﾞｼｯｸM" panose="020B0600000000000000" pitchFamily="50" charset="-128"/>
              </a:rPr>
              <a:t>、色んな</a:t>
            </a:r>
            <a:r>
              <a:rPr lang="ja-JP" altLang="en-US" sz="900" dirty="0">
                <a:latin typeface="HGPｺﾞｼｯｸM" panose="020B0600000000000000" pitchFamily="50" charset="-128"/>
                <a:ea typeface="HGPｺﾞｼｯｸM" panose="020B0600000000000000" pitchFamily="50" charset="-128"/>
              </a:rPr>
              <a:t>方法で厳しい冬を乗り越えています。みどりの杜の中</a:t>
            </a:r>
            <a:r>
              <a:rPr lang="ja-JP" altLang="en-US" sz="900" dirty="0" smtClean="0">
                <a:latin typeface="HGPｺﾞｼｯｸM" panose="020B0600000000000000" pitchFamily="50" charset="-128"/>
                <a:ea typeface="HGPｺﾞｼｯｸM" panose="020B0600000000000000" pitchFamily="50" charset="-128"/>
              </a:rPr>
              <a:t>で昆虫</a:t>
            </a:r>
            <a:r>
              <a:rPr lang="ja-JP" altLang="en-US" sz="900" dirty="0">
                <a:latin typeface="HGPｺﾞｼｯｸM" panose="020B0600000000000000" pitchFamily="50" charset="-128"/>
                <a:ea typeface="HGPｺﾞｼｯｸM" panose="020B0600000000000000" pitchFamily="50" charset="-128"/>
              </a:rPr>
              <a:t>を探して、昆虫の冬越え戦略について楽しく学びましょう。また、雪</a:t>
            </a:r>
            <a:r>
              <a:rPr lang="ja-JP" altLang="en-US" sz="900" dirty="0" smtClean="0">
                <a:latin typeface="HGPｺﾞｼｯｸM" panose="020B0600000000000000" pitchFamily="50" charset="-128"/>
                <a:ea typeface="HGPｺﾞｼｯｸM" panose="020B0600000000000000" pitchFamily="50" charset="-128"/>
              </a:rPr>
              <a:t>が積もって</a:t>
            </a:r>
            <a:r>
              <a:rPr lang="ja-JP" altLang="en-US" sz="900" dirty="0">
                <a:latin typeface="HGPｺﾞｼｯｸM" panose="020B0600000000000000" pitchFamily="50" charset="-128"/>
                <a:ea typeface="HGPｺﾞｼｯｸM" panose="020B0600000000000000" pitchFamily="50" charset="-128"/>
              </a:rPr>
              <a:t>いたら、雪の上に残った哺乳類の足跡を観察して、どんな哺乳類がみどりの杜にいるか調べてみましょう。</a:t>
            </a:r>
            <a:endParaRPr lang="en-US" altLang="ja-JP" sz="900" dirty="0">
              <a:latin typeface="HGPｺﾞｼｯｸM" panose="020B0600000000000000" pitchFamily="50" charset="-128"/>
              <a:ea typeface="HGPｺﾞｼｯｸM" panose="020B0600000000000000" pitchFamily="50" charset="-128"/>
            </a:endParaRPr>
          </a:p>
        </p:txBody>
      </p:sp>
      <p:sp>
        <p:nvSpPr>
          <p:cNvPr id="19" name="正方形/長方形 18"/>
          <p:cNvSpPr/>
          <p:nvPr/>
        </p:nvSpPr>
        <p:spPr>
          <a:xfrm>
            <a:off x="418610" y="2987824"/>
            <a:ext cx="2880320" cy="784830"/>
          </a:xfrm>
          <a:prstGeom prst="rect">
            <a:avLst/>
          </a:prstGeom>
        </p:spPr>
        <p:txBody>
          <a:bodyPr wrap="square">
            <a:spAutoFit/>
          </a:bodyPr>
          <a:lstStyle/>
          <a:p>
            <a:pPr lvl="0"/>
            <a:r>
              <a:rPr lang="ja-JP" altLang="en-US" sz="900" dirty="0">
                <a:solidFill>
                  <a:prstClr val="black"/>
                </a:solidFill>
                <a:latin typeface="HGPｺﾞｼｯｸM" panose="020B0600000000000000" pitchFamily="50" charset="-128"/>
                <a:ea typeface="HGPｺﾞｼｯｸM" panose="020B0600000000000000" pitchFamily="50" charset="-128"/>
              </a:rPr>
              <a:t>寒さ厳しいこの季節、野原の草花は、春や夏</a:t>
            </a:r>
            <a:r>
              <a:rPr lang="ja-JP" altLang="en-US" sz="900" dirty="0" smtClean="0">
                <a:solidFill>
                  <a:prstClr val="black"/>
                </a:solidFill>
                <a:latin typeface="HGPｺﾞｼｯｸM" panose="020B0600000000000000" pitchFamily="50" charset="-128"/>
                <a:ea typeface="HGPｺﾞｼｯｸM" panose="020B0600000000000000" pitchFamily="50" charset="-128"/>
              </a:rPr>
              <a:t>とは違って</a:t>
            </a:r>
            <a:r>
              <a:rPr lang="ja-JP" altLang="en-US" sz="900" dirty="0">
                <a:solidFill>
                  <a:prstClr val="black"/>
                </a:solidFill>
                <a:latin typeface="HGPｺﾞｼｯｸM" panose="020B0600000000000000" pitchFamily="50" charset="-128"/>
                <a:ea typeface="HGPｺﾞｼｯｸM" panose="020B0600000000000000" pitchFamily="50" charset="-128"/>
              </a:rPr>
              <a:t>、地面にピッタリくっついて葉を広げたり、表面が毛で覆われたふわふわの葉をつけたり、葉を赤色に変えたりと、色んな方法で、冬を超えています。</a:t>
            </a:r>
            <a:r>
              <a:rPr lang="ja-JP" altLang="en-US" sz="900" dirty="0" smtClean="0">
                <a:solidFill>
                  <a:prstClr val="black"/>
                </a:solidFill>
                <a:latin typeface="HGPｺﾞｼｯｸM" panose="020B0600000000000000" pitchFamily="50" charset="-128"/>
                <a:ea typeface="HGPｺﾞｼｯｸM" panose="020B0600000000000000" pitchFamily="50" charset="-128"/>
              </a:rPr>
              <a:t>春には</a:t>
            </a:r>
            <a:r>
              <a:rPr lang="ja-JP" altLang="en-US" sz="900" dirty="0">
                <a:solidFill>
                  <a:prstClr val="black"/>
                </a:solidFill>
                <a:latin typeface="HGPｺﾞｼｯｸM" panose="020B0600000000000000" pitchFamily="50" charset="-128"/>
                <a:ea typeface="HGPｺﾞｼｯｸM" panose="020B0600000000000000" pitchFamily="50" charset="-128"/>
              </a:rPr>
              <a:t>きれいな花を咲かせる草花の、冬の間の暮らし方を、楽しく学びましょう。</a:t>
            </a:r>
            <a:endParaRPr lang="en-US" altLang="ja-JP" sz="700" dirty="0">
              <a:solidFill>
                <a:prstClr val="black"/>
              </a:solidFill>
              <a:latin typeface="HGPｺﾞｼｯｸM" panose="020B0600000000000000" pitchFamily="50" charset="-128"/>
              <a:ea typeface="HGPｺﾞｼｯｸM" panose="020B0600000000000000" pitchFamily="50" charset="-128"/>
            </a:endParaRPr>
          </a:p>
        </p:txBody>
      </p:sp>
      <p:sp>
        <p:nvSpPr>
          <p:cNvPr id="20" name="正方形/長方形 19"/>
          <p:cNvSpPr/>
          <p:nvPr/>
        </p:nvSpPr>
        <p:spPr>
          <a:xfrm>
            <a:off x="3580549" y="2987824"/>
            <a:ext cx="2880320" cy="707886"/>
          </a:xfrm>
          <a:prstGeom prst="rect">
            <a:avLst/>
          </a:prstGeom>
        </p:spPr>
        <p:txBody>
          <a:bodyPr wrap="square">
            <a:spAutoFit/>
          </a:bodyPr>
          <a:lstStyle/>
          <a:p>
            <a:pPr lvl="0"/>
            <a:r>
              <a:rPr lang="ja-JP" altLang="en-US" sz="1000" dirty="0">
                <a:solidFill>
                  <a:prstClr val="black"/>
                </a:solidFill>
                <a:latin typeface="HGPｺﾞｼｯｸM" panose="020B0600000000000000" pitchFamily="50" charset="-128"/>
                <a:ea typeface="HGPｺﾞｼｯｸM" panose="020B0600000000000000" pitchFamily="50" charset="-128"/>
              </a:rPr>
              <a:t>寒</a:t>
            </a:r>
            <a:r>
              <a:rPr lang="ja-JP" altLang="en-US" sz="1000" dirty="0" smtClean="0">
                <a:solidFill>
                  <a:prstClr val="black"/>
                </a:solidFill>
                <a:latin typeface="HGPｺﾞｼｯｸM" panose="020B0600000000000000" pitchFamily="50" charset="-128"/>
                <a:ea typeface="HGPｺﾞｼｯｸM" panose="020B0600000000000000" pitchFamily="50" charset="-128"/>
              </a:rPr>
              <a:t>さが少しずつ和らぐこの季節、野外では、すでに春の生きものたちが動き始めています。みどりの杜を中心に、近隣の農村を散策しながら、鳥の観察をして、農業と鳥の関係について楽しく学びましょう。</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21" name="正方形/長方形 20"/>
          <p:cNvSpPr/>
          <p:nvPr/>
        </p:nvSpPr>
        <p:spPr>
          <a:xfrm>
            <a:off x="260648" y="-36512"/>
            <a:ext cx="6264696" cy="360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accent6">
                    <a:lumMod val="75000"/>
                  </a:schemeClr>
                </a:solidFill>
                <a:latin typeface="HGPｺﾞｼｯｸE" panose="020B0900000000000000" pitchFamily="50" charset="-128"/>
                <a:ea typeface="HGPｺﾞｼｯｸE" panose="020B0900000000000000" pitchFamily="50" charset="-128"/>
              </a:rPr>
              <a:t>【2021</a:t>
            </a:r>
            <a:r>
              <a:rPr kumimoji="1" lang="ja-JP" altLang="en-US" sz="1600" b="1" dirty="0" smtClean="0">
                <a:solidFill>
                  <a:schemeClr val="accent6">
                    <a:lumMod val="75000"/>
                  </a:schemeClr>
                </a:solidFill>
                <a:latin typeface="HGPｺﾞｼｯｸE" panose="020B0900000000000000" pitchFamily="50" charset="-128"/>
                <a:ea typeface="HGPｺﾞｼｯｸE" panose="020B0900000000000000" pitchFamily="50" charset="-128"/>
              </a:rPr>
              <a:t>年</a:t>
            </a:r>
            <a:r>
              <a:rPr kumimoji="1" lang="en-US" altLang="ja-JP" sz="1600" b="1" dirty="0" smtClean="0">
                <a:solidFill>
                  <a:schemeClr val="accent6">
                    <a:lumMod val="75000"/>
                  </a:schemeClr>
                </a:solidFill>
                <a:latin typeface="HGPｺﾞｼｯｸE" panose="020B0900000000000000" pitchFamily="50" charset="-128"/>
                <a:ea typeface="HGPｺﾞｼｯｸE" panose="020B0900000000000000" pitchFamily="50" charset="-128"/>
              </a:rPr>
              <a:t>1</a:t>
            </a:r>
            <a:r>
              <a:rPr kumimoji="1" lang="ja-JP" altLang="en-US" sz="1600" b="1" dirty="0" smtClean="0">
                <a:solidFill>
                  <a:schemeClr val="accent6">
                    <a:lumMod val="75000"/>
                  </a:schemeClr>
                </a:solidFill>
                <a:latin typeface="HGPｺﾞｼｯｸE" panose="020B0900000000000000" pitchFamily="50" charset="-128"/>
                <a:ea typeface="HGPｺﾞｼｯｸE" panose="020B0900000000000000" pitchFamily="50" charset="-128"/>
              </a:rPr>
              <a:t>月～</a:t>
            </a:r>
            <a:r>
              <a:rPr kumimoji="1" lang="en-US" altLang="ja-JP" sz="1600" b="1" dirty="0" smtClean="0">
                <a:solidFill>
                  <a:schemeClr val="accent6">
                    <a:lumMod val="75000"/>
                  </a:schemeClr>
                </a:solidFill>
                <a:latin typeface="HGPｺﾞｼｯｸE" panose="020B0900000000000000" pitchFamily="50" charset="-128"/>
                <a:ea typeface="HGPｺﾞｼｯｸE" panose="020B0900000000000000" pitchFamily="50" charset="-128"/>
              </a:rPr>
              <a:t>3</a:t>
            </a:r>
            <a:r>
              <a:rPr kumimoji="1" lang="ja-JP" altLang="en-US" sz="1600" b="1" dirty="0" smtClean="0">
                <a:solidFill>
                  <a:schemeClr val="accent6">
                    <a:lumMod val="75000"/>
                  </a:schemeClr>
                </a:solidFill>
                <a:latin typeface="HGPｺﾞｼｯｸE" panose="020B0900000000000000" pitchFamily="50" charset="-128"/>
                <a:ea typeface="HGPｺﾞｼｯｸE" panose="020B0900000000000000" pitchFamily="50" charset="-128"/>
              </a:rPr>
              <a:t>月　</a:t>
            </a:r>
            <a:r>
              <a:rPr kumimoji="1" lang="ja-JP" altLang="en-US" sz="1600" b="1" dirty="0" err="1" smtClean="0">
                <a:solidFill>
                  <a:schemeClr val="accent6">
                    <a:lumMod val="75000"/>
                  </a:schemeClr>
                </a:solidFill>
                <a:latin typeface="HGPｺﾞｼｯｸE" panose="020B0900000000000000" pitchFamily="50" charset="-128"/>
                <a:ea typeface="HGPｺﾞｼｯｸE" panose="020B0900000000000000" pitchFamily="50" charset="-128"/>
              </a:rPr>
              <a:t>むかっち</a:t>
            </a:r>
            <a:r>
              <a:rPr kumimoji="1" lang="ja-JP" altLang="en-US" sz="1600" b="1" dirty="0" smtClean="0">
                <a:solidFill>
                  <a:schemeClr val="accent6">
                    <a:lumMod val="75000"/>
                  </a:schemeClr>
                </a:solidFill>
                <a:latin typeface="HGPｺﾞｼｯｸE" panose="020B0900000000000000" pitchFamily="50" charset="-128"/>
                <a:ea typeface="HGPｺﾞｼｯｸE" panose="020B0900000000000000" pitchFamily="50" charset="-128"/>
              </a:rPr>
              <a:t>博士の自然観察</a:t>
            </a:r>
            <a:r>
              <a:rPr lang="ja-JP" altLang="en-US" sz="1600" b="1" dirty="0" smtClean="0">
                <a:solidFill>
                  <a:schemeClr val="accent6">
                    <a:lumMod val="75000"/>
                  </a:schemeClr>
                </a:solidFill>
                <a:latin typeface="HGPｺﾞｼｯｸE" panose="020B0900000000000000" pitchFamily="50" charset="-128"/>
                <a:ea typeface="HGPｺﾞｼｯｸE" panose="020B0900000000000000" pitchFamily="50" charset="-128"/>
              </a:rPr>
              <a:t>会</a:t>
            </a:r>
            <a:r>
              <a:rPr lang="en-US" altLang="ja-JP" sz="1600" b="1" dirty="0" smtClean="0">
                <a:solidFill>
                  <a:schemeClr val="accent6">
                    <a:lumMod val="75000"/>
                  </a:schemeClr>
                </a:solidFill>
                <a:latin typeface="HGPｺﾞｼｯｸE" panose="020B0900000000000000" pitchFamily="50" charset="-128"/>
                <a:ea typeface="HGPｺﾞｼｯｸE" panose="020B0900000000000000" pitchFamily="50" charset="-128"/>
              </a:rPr>
              <a:t>in</a:t>
            </a:r>
            <a:r>
              <a:rPr lang="ja-JP" altLang="en-US" sz="1600" b="1" dirty="0" smtClean="0">
                <a:solidFill>
                  <a:schemeClr val="accent6">
                    <a:lumMod val="75000"/>
                  </a:schemeClr>
                </a:solidFill>
                <a:latin typeface="HGPｺﾞｼｯｸE" panose="020B0900000000000000" pitchFamily="50" charset="-128"/>
                <a:ea typeface="HGPｺﾞｼｯｸE" panose="020B0900000000000000" pitchFamily="50" charset="-128"/>
              </a:rPr>
              <a:t>みどりの杜</a:t>
            </a:r>
            <a:r>
              <a:rPr lang="en-US" altLang="ja-JP" sz="1600" b="1" dirty="0" smtClean="0">
                <a:solidFill>
                  <a:schemeClr val="accent6">
                    <a:lumMod val="75000"/>
                  </a:schemeClr>
                </a:solidFill>
                <a:latin typeface="HGPｺﾞｼｯｸE" panose="020B0900000000000000" pitchFamily="50" charset="-128"/>
                <a:ea typeface="HGPｺﾞｼｯｸE" panose="020B0900000000000000" pitchFamily="50" charset="-128"/>
              </a:rPr>
              <a:t>】</a:t>
            </a:r>
            <a:endParaRPr kumimoji="1" lang="ja-JP" altLang="en-US" sz="1600" b="1" dirty="0">
              <a:solidFill>
                <a:schemeClr val="accent6">
                  <a:lumMod val="7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846066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784</Words>
  <Application>Microsoft Office PowerPoint</Application>
  <PresentationFormat>画面に合わせる (4:3)</PresentationFormat>
  <Paragraphs>86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日比谷花壇</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日比谷花壇</dc:creator>
  <cp:lastModifiedBy>日比谷花壇</cp:lastModifiedBy>
  <cp:revision>11</cp:revision>
  <dcterms:created xsi:type="dcterms:W3CDTF">2020-12-03T01:11:15Z</dcterms:created>
  <dcterms:modified xsi:type="dcterms:W3CDTF">2021-01-16T00:15:51Z</dcterms:modified>
</cp:coreProperties>
</file>